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63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4BA8B-D842-4B04-AEB1-B98F38C74898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659DF-5DCF-4A1A-A59D-6E380BE6D7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0708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4BA8B-D842-4B04-AEB1-B98F38C74898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659DF-5DCF-4A1A-A59D-6E380BE6D7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442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4BA8B-D842-4B04-AEB1-B98F38C74898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659DF-5DCF-4A1A-A59D-6E380BE6D7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9334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4BA8B-D842-4B04-AEB1-B98F38C74898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659DF-5DCF-4A1A-A59D-6E380BE6D7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5474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4BA8B-D842-4B04-AEB1-B98F38C74898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659DF-5DCF-4A1A-A59D-6E380BE6D7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981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4BA8B-D842-4B04-AEB1-B98F38C74898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659DF-5DCF-4A1A-A59D-6E380BE6D7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6115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4BA8B-D842-4B04-AEB1-B98F38C74898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659DF-5DCF-4A1A-A59D-6E380BE6D7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5864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4BA8B-D842-4B04-AEB1-B98F38C74898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659DF-5DCF-4A1A-A59D-6E380BE6D7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3597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4BA8B-D842-4B04-AEB1-B98F38C74898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659DF-5DCF-4A1A-A59D-6E380BE6D7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3065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4BA8B-D842-4B04-AEB1-B98F38C74898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659DF-5DCF-4A1A-A59D-6E380BE6D7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3197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4BA8B-D842-4B04-AEB1-B98F38C74898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659DF-5DCF-4A1A-A59D-6E380BE6D7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8274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74BA8B-D842-4B04-AEB1-B98F38C74898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659DF-5DCF-4A1A-A59D-6E380BE6D7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9045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A%D0%BE%D0%BF%D1%8C%D1%91" TargetMode="External"/><Relationship Id="rId3" Type="http://schemas.openxmlformats.org/officeDocument/2006/relationships/hyperlink" Target="https://ru.wikipedia.org/wiki/%D0%9C%D0%B5%D1%82%D0%B5%D0%BE%D1%80%D0%BE%D0%BB%D0%BE%D0%B3%D0%B8%D1%8F" TargetMode="External"/><Relationship Id="rId7" Type="http://schemas.openxmlformats.org/officeDocument/2006/relationships/hyperlink" Target="https://ru.wikipedia.org/wiki/%D0%A4%D0%BB%D0%B0%D0%B6%D0%BE%D0%BA" TargetMode="External"/><Relationship Id="rId2" Type="http://schemas.openxmlformats.org/officeDocument/2006/relationships/hyperlink" Target="https://ru.wikipedia.org/wiki/%D0%98%D0%B7%D0%B4%D0%B5%D0%BB%D0%B8%D0%B5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ru.wikipedia.org/wiki/%D0%90%D0%BA%D1%81%D0%B5%D1%81%D1%81%D1%83%D0%B0%D1%80" TargetMode="External"/><Relationship Id="rId5" Type="http://schemas.openxmlformats.org/officeDocument/2006/relationships/hyperlink" Target="https://ru.wikipedia.org/wiki/%D0%92%D0%B5%D1%82%D0%B5%D1%80" TargetMode="External"/><Relationship Id="rId10" Type="http://schemas.openxmlformats.org/officeDocument/2006/relationships/image" Target="../media/image2.jpg"/><Relationship Id="rId4" Type="http://schemas.openxmlformats.org/officeDocument/2006/relationships/hyperlink" Target="https://ru.wikipedia.org/wiki/%D0%9F%D1%80%D0%B8%D0%B1%D0%BE%D1%80" TargetMode="External"/><Relationship Id="rId9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0%D1%8D%D1%80%D0%BE%D0%B4%D0%B8%D0%BD%D0%B0%D0%BC%D0%B8%D0%BA%D0%B0" TargetMode="External"/><Relationship Id="rId2" Type="http://schemas.openxmlformats.org/officeDocument/2006/relationships/hyperlink" Target="https://ru.wikipedia.org/wiki/%D0%9C%D0%B5%D0%BB%D1%8C%D0%BD%D0%B8%D1%86%D0%B0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jpeg"/><Relationship Id="rId4" Type="http://schemas.openxmlformats.org/officeDocument/2006/relationships/hyperlink" Target="https://ru.wikipedia.org/wiki/%D0%9C%D1%83%D0%BA%D0%B0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A%D0%B8%D0%BD%D0%B5%D1%82%D0%B8%D1%87%D0%B5%D1%81%D0%BA%D0%B0%D1%8F_%D1%8D%D0%BD%D0%B5%D1%80%D0%B3%D0%B8%D1%8F" TargetMode="External"/><Relationship Id="rId2" Type="http://schemas.openxmlformats.org/officeDocument/2006/relationships/hyperlink" Target="https://ru.wikipedia.org/wiki/%D0%AD%D0%BD%D0%B5%D1%80%D0%B3%D0%B5%D1%82%D0%B8%D0%BA%D0%B0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5400" b="1" i="1" dirty="0" smtClean="0">
                <a:solidFill>
                  <a:srgbClr val="003399"/>
                </a:solidFill>
              </a:rPr>
              <a:t>Использование ветра человеком</a:t>
            </a:r>
            <a:endParaRPr lang="ru-RU" sz="5400" b="1" i="1" dirty="0">
              <a:solidFill>
                <a:srgbClr val="003399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Технология </a:t>
            </a:r>
            <a:endParaRPr lang="en-US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Прогимназия «Радуга» №624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Учитель Островская О.А.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558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219049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Флю́гер</a:t>
            </a:r>
            <a:r>
              <a:rPr lang="ru-RU" sz="2800" dirty="0">
                <a:solidFill>
                  <a:srgbClr val="002060"/>
                </a:solidFill>
              </a:rPr>
              <a:t>  — </a:t>
            </a:r>
            <a:r>
              <a:rPr lang="ru-RU" sz="2800" dirty="0">
                <a:solidFill>
                  <a:srgbClr val="002060"/>
                </a:solidFill>
                <a:hlinkClick r:id="rId2" tooltip="Изделие"/>
              </a:rPr>
              <a:t>изделие</a:t>
            </a:r>
            <a:r>
              <a:rPr lang="ru-RU" sz="2800" dirty="0">
                <a:solidFill>
                  <a:srgbClr val="002060"/>
                </a:solidFill>
              </a:rPr>
              <a:t>, </a:t>
            </a:r>
            <a:r>
              <a:rPr lang="ru-RU" sz="2800" dirty="0">
                <a:solidFill>
                  <a:srgbClr val="002060"/>
                </a:solidFill>
                <a:hlinkClick r:id="rId3" tooltip="Метеорология"/>
              </a:rPr>
              <a:t>метеорологический</a:t>
            </a:r>
            <a:r>
              <a:rPr lang="ru-RU" sz="2800" dirty="0">
                <a:solidFill>
                  <a:srgbClr val="002060"/>
                </a:solidFill>
              </a:rPr>
              <a:t> </a:t>
            </a:r>
            <a:r>
              <a:rPr lang="ru-RU" sz="2800" dirty="0">
                <a:solidFill>
                  <a:srgbClr val="002060"/>
                </a:solidFill>
                <a:hlinkClick r:id="rId4" tooltip="Прибор"/>
              </a:rPr>
              <a:t>прибор</a:t>
            </a:r>
            <a:r>
              <a:rPr lang="ru-RU" sz="2800" dirty="0">
                <a:solidFill>
                  <a:srgbClr val="002060"/>
                </a:solidFill>
              </a:rPr>
              <a:t> для измерения направления (иногда и скорости) </a:t>
            </a:r>
            <a:r>
              <a:rPr lang="ru-RU" sz="2800" dirty="0">
                <a:solidFill>
                  <a:srgbClr val="002060"/>
                </a:solidFill>
                <a:hlinkClick r:id="rId5" tooltip="Ветер"/>
              </a:rPr>
              <a:t>ветра</a:t>
            </a:r>
            <a:r>
              <a:rPr lang="ru-RU" sz="2800" dirty="0">
                <a:solidFill>
                  <a:srgbClr val="002060"/>
                </a:solidFill>
              </a:rPr>
              <a:t> или декоративный </a:t>
            </a:r>
            <a:r>
              <a:rPr lang="ru-RU" sz="2800" dirty="0">
                <a:solidFill>
                  <a:srgbClr val="002060"/>
                </a:solidFill>
                <a:hlinkClick r:id="rId6" tooltip="Аксессуар"/>
              </a:rPr>
              <a:t>аксессуар</a:t>
            </a:r>
            <a:r>
              <a:rPr lang="ru-RU" sz="2800" dirty="0">
                <a:solidFill>
                  <a:srgbClr val="002060"/>
                </a:solidFill>
              </a:rPr>
              <a:t>, ранее </a:t>
            </a:r>
            <a:r>
              <a:rPr lang="ru-RU" sz="2800" dirty="0">
                <a:solidFill>
                  <a:srgbClr val="002060"/>
                </a:solidFill>
                <a:hlinkClick r:id="rId7" tooltip="Флажок"/>
              </a:rPr>
              <a:t>флажок</a:t>
            </a:r>
            <a:r>
              <a:rPr lang="ru-RU" sz="2800" dirty="0">
                <a:solidFill>
                  <a:srgbClr val="002060"/>
                </a:solidFill>
              </a:rPr>
              <a:t> на </a:t>
            </a:r>
            <a:r>
              <a:rPr lang="ru-RU" sz="2800" dirty="0">
                <a:solidFill>
                  <a:srgbClr val="002060"/>
                </a:solidFill>
                <a:hlinkClick r:id="rId8" tooltip="Копьё"/>
              </a:rPr>
              <a:t>копье</a:t>
            </a:r>
            <a:r>
              <a:rPr lang="ru-RU" sz="2800" dirty="0">
                <a:solidFill>
                  <a:srgbClr val="002060"/>
                </a:solidFill>
              </a:rPr>
              <a:t> (пике).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1" y="2366393"/>
            <a:ext cx="3882886" cy="406753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410673"/>
            <a:ext cx="4224130" cy="4023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654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73427" y="4320210"/>
            <a:ext cx="10204174" cy="2213112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Ветряная </a:t>
            </a:r>
            <a:r>
              <a:rPr lang="ru-RU" sz="2800" b="1" dirty="0">
                <a:solidFill>
                  <a:srgbClr val="002060"/>
                </a:solidFill>
                <a:hlinkClick r:id="rId2" tooltip="Мельница"/>
              </a:rPr>
              <a:t>мельница</a:t>
            </a:r>
            <a:r>
              <a:rPr lang="ru-RU" sz="2800" dirty="0">
                <a:solidFill>
                  <a:srgbClr val="002060"/>
                </a:solidFill>
              </a:rPr>
              <a:t> </a:t>
            </a:r>
            <a:r>
              <a:rPr lang="ru-RU" sz="2800" dirty="0" smtClean="0">
                <a:solidFill>
                  <a:srgbClr val="002060"/>
                </a:solidFill>
              </a:rPr>
              <a:t>—</a:t>
            </a:r>
            <a:r>
              <a:rPr lang="ru-RU" sz="2800" dirty="0">
                <a:solidFill>
                  <a:srgbClr val="002060"/>
                </a:solidFill>
              </a:rPr>
              <a:t> </a:t>
            </a:r>
            <a:r>
              <a:rPr lang="ru-RU" sz="2800" dirty="0" smtClean="0">
                <a:solidFill>
                  <a:srgbClr val="002060"/>
                </a:solidFill>
                <a:hlinkClick r:id="rId3" tooltip="Аэродинамика"/>
              </a:rPr>
              <a:t>аэродинамический</a:t>
            </a:r>
            <a:r>
              <a:rPr lang="ru-RU" sz="2800" dirty="0">
                <a:solidFill>
                  <a:srgbClr val="002060"/>
                </a:solidFill>
              </a:rPr>
              <a:t> </a:t>
            </a:r>
            <a:r>
              <a:rPr lang="ru-RU" sz="2800" dirty="0" smtClean="0">
                <a:solidFill>
                  <a:srgbClr val="002060"/>
                </a:solidFill>
              </a:rPr>
              <a:t>механизм,</a:t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>
                <a:solidFill>
                  <a:srgbClr val="002060"/>
                </a:solidFill>
              </a:rPr>
              <a:t>который выполняет механическую работу </a:t>
            </a:r>
            <a:r>
              <a:rPr lang="ru-RU" sz="2800" dirty="0" smtClean="0">
                <a:solidFill>
                  <a:srgbClr val="002060"/>
                </a:solidFill>
              </a:rPr>
              <a:t/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2800" dirty="0" smtClean="0">
                <a:solidFill>
                  <a:srgbClr val="002060"/>
                </a:solidFill>
              </a:rPr>
              <a:t>за </a:t>
            </a:r>
            <a:r>
              <a:rPr lang="ru-RU" sz="2800" dirty="0">
                <a:solidFill>
                  <a:srgbClr val="002060"/>
                </a:solidFill>
              </a:rPr>
              <a:t>счёт энергии ветра, улавливаемой крыльями </a:t>
            </a:r>
            <a:r>
              <a:rPr lang="ru-RU" sz="2800" dirty="0" smtClean="0">
                <a:solidFill>
                  <a:srgbClr val="002060"/>
                </a:solidFill>
              </a:rPr>
              <a:t>мельницы. </a:t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2800" dirty="0" smtClean="0">
                <a:solidFill>
                  <a:srgbClr val="002060"/>
                </a:solidFill>
              </a:rPr>
              <a:t>Наиболее </a:t>
            </a:r>
            <a:r>
              <a:rPr lang="ru-RU" sz="2800" dirty="0">
                <a:solidFill>
                  <a:srgbClr val="002060"/>
                </a:solidFill>
              </a:rPr>
              <a:t>известным применением ветряных мельниц является их использование для помола </a:t>
            </a:r>
            <a:r>
              <a:rPr lang="ru-RU" sz="2800" dirty="0">
                <a:solidFill>
                  <a:srgbClr val="002060"/>
                </a:solidFill>
                <a:hlinkClick r:id="rId4" tooltip="Мука"/>
              </a:rPr>
              <a:t>муки</a:t>
            </a:r>
            <a:r>
              <a:rPr lang="ru-RU" sz="2800" dirty="0">
                <a:solidFill>
                  <a:srgbClr val="002060"/>
                </a:solidFill>
              </a:rPr>
              <a:t>.</a:t>
            </a:r>
            <a:br>
              <a:rPr lang="ru-RU" sz="2800" dirty="0">
                <a:solidFill>
                  <a:srgbClr val="002060"/>
                </a:solidFill>
              </a:rPr>
            </a:br>
            <a:endParaRPr lang="ru-RU" sz="2800" dirty="0">
              <a:solidFill>
                <a:srgbClr val="00206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161" y="159025"/>
            <a:ext cx="7673640" cy="4028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416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77079" y="365124"/>
            <a:ext cx="3432312" cy="5651363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На протяжении долгого времени ветряные мельницы, </a:t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2800" dirty="0" smtClean="0">
                <a:solidFill>
                  <a:srgbClr val="002060"/>
                </a:solidFill>
              </a:rPr>
              <a:t>наряду с водяными мельницами,</a:t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2800" dirty="0" smtClean="0">
                <a:solidFill>
                  <a:srgbClr val="002060"/>
                </a:solidFill>
              </a:rPr>
              <a:t> были единственными машинами, </a:t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2800" dirty="0" smtClean="0">
                <a:solidFill>
                  <a:srgbClr val="002060"/>
                </a:solidFill>
              </a:rPr>
              <a:t>которые использовало человечество.</a:t>
            </a:r>
            <a:endParaRPr lang="ru-RU" sz="2800" dirty="0">
              <a:solidFill>
                <a:srgbClr val="00206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4254" y="810454"/>
            <a:ext cx="7816683" cy="5206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522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46651" y="384314"/>
            <a:ext cx="11261035" cy="1709529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Ветроэнергетика</a:t>
            </a:r>
            <a:r>
              <a:rPr lang="ru-RU" sz="2800" dirty="0">
                <a:solidFill>
                  <a:srgbClr val="002060"/>
                </a:solidFill>
              </a:rPr>
              <a:t> — отрасль </a:t>
            </a:r>
            <a:r>
              <a:rPr lang="ru-RU" sz="2800" dirty="0">
                <a:solidFill>
                  <a:srgbClr val="002060"/>
                </a:solidFill>
                <a:hlinkClick r:id="rId2" tooltip="Энергетика"/>
              </a:rPr>
              <a:t>энергетики</a:t>
            </a:r>
            <a:r>
              <a:rPr lang="ru-RU" sz="2800" dirty="0">
                <a:solidFill>
                  <a:srgbClr val="002060"/>
                </a:solidFill>
              </a:rPr>
              <a:t>, специализирующаяся на преобразовании </a:t>
            </a:r>
            <a:r>
              <a:rPr lang="ru-RU" sz="2800" dirty="0">
                <a:solidFill>
                  <a:srgbClr val="002060"/>
                </a:solidFill>
                <a:hlinkClick r:id="rId3" tooltip="Кинетическая энергия"/>
              </a:rPr>
              <a:t>кинетической энергии</a:t>
            </a:r>
            <a:r>
              <a:rPr lang="ru-RU" sz="2800" dirty="0">
                <a:solidFill>
                  <a:srgbClr val="002060"/>
                </a:solidFill>
              </a:rPr>
              <a:t> воздушных масс в атмосфере в электрическую, механическую, тепловую или в любую другую форму энергии, удобную для использования в народном хозяйстве. 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560" y="2513354"/>
            <a:ext cx="5683194" cy="3787073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4296" y="2491409"/>
            <a:ext cx="5433390" cy="3830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7184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24</Words>
  <Application>Microsoft Office PowerPoint</Application>
  <PresentationFormat>Широкоэкранный</PresentationFormat>
  <Paragraphs>8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Использование ветра человеком</vt:lpstr>
      <vt:lpstr>Флю́гер  — изделие, метеорологический прибор для измерения направления (иногда и скорости) ветра или декоративный аксессуар, ранее флажок на копье (пике).</vt:lpstr>
      <vt:lpstr>Ветряная мельница — аэродинамический механизм,  который выполняет механическую работу  за счёт энергии ветра, улавливаемой крыльями мельницы.  Наиболее известным применением ветряных мельниц является их использование для помола муки. </vt:lpstr>
      <vt:lpstr>На протяжении долгого времени ветряные мельницы,  наряду с водяными мельницами,  были единственными машинами,  которые использовало человечество.</vt:lpstr>
      <vt:lpstr>Ветроэнергетика — отрасль энергетики, специализирующаяся на преобразовании кинетической энергии воздушных масс в атмосфере в электрическую, механическую, тепловую или в любую другую форму энергии, удобную для использования в народном хозяйстве. </vt:lpstr>
    </vt:vector>
  </TitlesOfParts>
  <Company>Школа624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Ученик7</dc:creator>
  <cp:lastModifiedBy>Ученик7</cp:lastModifiedBy>
  <cp:revision>12</cp:revision>
  <dcterms:created xsi:type="dcterms:W3CDTF">2020-04-13T14:00:42Z</dcterms:created>
  <dcterms:modified xsi:type="dcterms:W3CDTF">2020-04-13T14:43:05Z</dcterms:modified>
</cp:coreProperties>
</file>