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Pacifico"/>
      <p:regular r:id="rId25"/>
    </p:embeddedFont>
    <p:embeddedFont>
      <p:font typeface="Comfortaa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omfortaa-regular.fntdata"/><Relationship Id="rId25" Type="http://schemas.openxmlformats.org/officeDocument/2006/relationships/font" Target="fonts/Pacifico-regular.fntdata"/><Relationship Id="rId27" Type="http://schemas.openxmlformats.org/officeDocument/2006/relationships/font" Target="fonts/Comforta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fd72fac68_4_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fd72fac68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fd72fac68_4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fd72fac68_4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fd72fac68_4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fd72fac68_4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fd72fac68_4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fd72fac68_4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fd72fac68_4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fd72fac68_4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fd72fac68_4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fd72fac68_4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fd72fac68_4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7fd72fac68_4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fd72fac68_4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fd72fac68_4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fd72fac68_4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fd72fac68_4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fd72fac68_4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fd72fac68_4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fd72fac68_4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fd72fac68_4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fd72fac68_4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fd72fac68_4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fd72fac68_4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fd72fac68_4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fd72fac68_4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fd72fac68_4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fd72fac68_4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fd72fac68_4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25.png"/><Relationship Id="rId5" Type="http://schemas.openxmlformats.org/officeDocument/2006/relationships/image" Target="../media/image14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Relationship Id="rId5" Type="http://schemas.openxmlformats.org/officeDocument/2006/relationships/image" Target="../media/image26.png"/><Relationship Id="rId6" Type="http://schemas.openxmlformats.org/officeDocument/2006/relationships/image" Target="../media/image21.png"/><Relationship Id="rId7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12.png"/><Relationship Id="rId6" Type="http://schemas.openxmlformats.org/officeDocument/2006/relationships/image" Target="../media/image17.png"/><Relationship Id="rId7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Тема: Почта. Заполняем бланк почтового отправления 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omfortaa"/>
                <a:ea typeface="Comfortaa"/>
                <a:cs typeface="Comfortaa"/>
                <a:sym typeface="Comfortaa"/>
              </a:rPr>
              <a:t>Предмет: технология 3 класс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type="title"/>
          </p:nvPr>
        </p:nvSpPr>
        <p:spPr>
          <a:xfrm>
            <a:off x="311700" y="349175"/>
            <a:ext cx="8520600" cy="6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Pacifico"/>
                <a:ea typeface="Pacifico"/>
                <a:cs typeface="Pacifico"/>
                <a:sym typeface="Pacifico"/>
              </a:rPr>
              <a:t>Заполним адрес отправителя</a:t>
            </a:r>
            <a:endParaRPr sz="30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55" name="Google Shape;155;p22"/>
          <p:cNvSpPr txBox="1"/>
          <p:nvPr>
            <p:ph idx="1" type="body"/>
          </p:nvPr>
        </p:nvSpPr>
        <p:spPr>
          <a:xfrm>
            <a:off x="311700" y="1195225"/>
            <a:ext cx="4066200" cy="24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Пишем в левом верхнем углу: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От кого</a:t>
            </a:r>
            <a:r>
              <a:rPr lang="ru">
                <a:latin typeface="Pacifico"/>
                <a:ea typeface="Pacifico"/>
                <a:cs typeface="Pacifico"/>
                <a:sym typeface="Pacifico"/>
              </a:rPr>
              <a:t>: учеников 3 класса</a:t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Откуда: </a:t>
            </a:r>
            <a:r>
              <a:rPr lang="ru">
                <a:latin typeface="Pacifico"/>
                <a:ea typeface="Pacifico"/>
                <a:cs typeface="Pacifico"/>
                <a:sym typeface="Pacifico"/>
              </a:rPr>
              <a:t>г. Санкт - Петербург</a:t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latin typeface="Pacifico"/>
                <a:ea typeface="Pacifico"/>
                <a:cs typeface="Pacifico"/>
                <a:sym typeface="Pacifico"/>
              </a:rPr>
              <a:t>8 - я Красноармейская ул. д. 16</a:t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индекс: 190103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311700" y="335750"/>
            <a:ext cx="8520600" cy="6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Pacifico"/>
                <a:ea typeface="Pacifico"/>
                <a:cs typeface="Pacifico"/>
                <a:sym typeface="Pacifico"/>
              </a:rPr>
              <a:t>Чего не хватает нашему конверту?</a:t>
            </a:r>
            <a:endParaRPr sz="30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>
            <a:off x="311700" y="1020650"/>
            <a:ext cx="8520600" cy="5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2400"/>
              <a:t>Марки</a:t>
            </a:r>
            <a:endParaRPr b="1" sz="2400"/>
          </a:p>
        </p:txBody>
      </p:sp>
      <p:pic>
        <p:nvPicPr>
          <p:cNvPr id="162" name="Google Shape;16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8925" y="1825225"/>
            <a:ext cx="5071549" cy="227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type="title"/>
          </p:nvPr>
        </p:nvSpPr>
        <p:spPr>
          <a:xfrm>
            <a:off x="311700" y="577475"/>
            <a:ext cx="8520600" cy="128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В верхнем правом углу поместите марку. Ее можно нарисовать, наклеить в виде маленькой аппликации. А если у вас есть настоящая марка, то наклейте ее, с разрешения взрослых.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По желанию украсьте свой конверт, ведь он у нас праздничный!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24"/>
          <p:cNvSpPr txBox="1"/>
          <p:nvPr>
            <p:ph idx="1" type="body"/>
          </p:nvPr>
        </p:nvSpPr>
        <p:spPr>
          <a:xfrm>
            <a:off x="429725" y="1974150"/>
            <a:ext cx="8520600" cy="26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>
                <a:latin typeface="Pacifico"/>
                <a:ea typeface="Pacifico"/>
                <a:cs typeface="Pacifico"/>
                <a:sym typeface="Pacifico"/>
              </a:rPr>
              <a:t>Примеры оформления конверта</a:t>
            </a:r>
            <a:endParaRPr sz="240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69" name="Google Shape;16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875" y="2625625"/>
            <a:ext cx="3059788" cy="21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5700" y="2625626"/>
            <a:ext cx="4358881" cy="212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/>
          <p:nvPr>
            <p:ph type="title"/>
          </p:nvPr>
        </p:nvSpPr>
        <p:spPr>
          <a:xfrm>
            <a:off x="311700" y="470025"/>
            <a:ext cx="8520600" cy="100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Pacifico"/>
                <a:ea typeface="Pacifico"/>
                <a:cs typeface="Pacifico"/>
                <a:sym typeface="Pacifico"/>
              </a:rPr>
              <a:t>Кто из вас знает, как называют людей</a:t>
            </a:r>
            <a:r>
              <a:rPr lang="ru" sz="3000"/>
              <a:t>, </a:t>
            </a:r>
            <a:r>
              <a:rPr lang="ru" sz="3000">
                <a:latin typeface="Pacifico"/>
                <a:ea typeface="Pacifico"/>
                <a:cs typeface="Pacifico"/>
                <a:sym typeface="Pacifico"/>
              </a:rPr>
              <a:t>которые коллекционируют марки?</a:t>
            </a:r>
            <a:endParaRPr sz="30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76" name="Google Shape;176;p25"/>
          <p:cNvSpPr txBox="1"/>
          <p:nvPr>
            <p:ph idx="1" type="body"/>
          </p:nvPr>
        </p:nvSpPr>
        <p:spPr>
          <a:xfrm>
            <a:off x="6070125" y="1477125"/>
            <a:ext cx="2762400" cy="6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2400">
                <a:latin typeface="Times New Roman"/>
                <a:ea typeface="Times New Roman"/>
                <a:cs typeface="Times New Roman"/>
                <a:sym typeface="Times New Roman"/>
              </a:rPr>
              <a:t>ФИЛАТЕЛИСТЫ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251" y="3280238"/>
            <a:ext cx="1956675" cy="137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0188" y="1723300"/>
            <a:ext cx="1149936" cy="16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37525" y="3324197"/>
            <a:ext cx="1877025" cy="1328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7071" y="1720559"/>
            <a:ext cx="1877025" cy="12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48638" y="1767650"/>
            <a:ext cx="1877025" cy="122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20201" y="3753550"/>
            <a:ext cx="1351375" cy="89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64675" y="2108325"/>
            <a:ext cx="2486426" cy="176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>
            <p:ph type="title"/>
          </p:nvPr>
        </p:nvSpPr>
        <p:spPr>
          <a:xfrm>
            <a:off x="244550" y="-295450"/>
            <a:ext cx="8520600" cy="260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latin typeface="Times New Roman"/>
                <a:ea typeface="Times New Roman"/>
                <a:cs typeface="Times New Roman"/>
                <a:sym typeface="Times New Roman"/>
              </a:rPr>
              <a:t>Почтальон</a:t>
            </a: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 - это работник почты, доставляющий корреспонденцию по адресам.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Работников</a:t>
            </a: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 почты называют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latin typeface="Times New Roman"/>
                <a:ea typeface="Times New Roman"/>
                <a:cs typeface="Times New Roman"/>
                <a:sym typeface="Times New Roman"/>
              </a:rPr>
              <a:t>почтовыми служащими.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26"/>
          <p:cNvSpPr txBox="1"/>
          <p:nvPr>
            <p:ph idx="1" type="body"/>
          </p:nvPr>
        </p:nvSpPr>
        <p:spPr>
          <a:xfrm>
            <a:off x="483450" y="2363600"/>
            <a:ext cx="5062800" cy="25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9874" y="1645110"/>
            <a:ext cx="2419000" cy="1530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550" y="1605450"/>
            <a:ext cx="2418989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9139" y="3388174"/>
            <a:ext cx="2418986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30037" y="1856600"/>
            <a:ext cx="2149350" cy="143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82675" y="3427838"/>
            <a:ext cx="2698593" cy="153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Присылайте свои</a:t>
            </a:r>
            <a:r>
              <a:rPr lang="ru"/>
              <a:t> </a:t>
            </a: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работы: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3 А - в WhatsApp классному руководителю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3 Б - в личные сообщения VK Гараниной Н. И.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3 В - на эл. почту nat.garanina@mail.ru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2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362600" y="537175"/>
            <a:ext cx="4209300" cy="119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>
                <a:latin typeface="Pacifico"/>
                <a:ea typeface="Pacifico"/>
                <a:cs typeface="Pacifico"/>
                <a:sym typeface="Pacifico"/>
              </a:rPr>
              <a:t>Отгадайте, кто к нам пришел на урок?</a:t>
            </a:r>
            <a:endParaRPr sz="33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92" name="Google Shape;92;p14"/>
          <p:cNvSpPr txBox="1"/>
          <p:nvPr>
            <p:ph idx="1" type="subTitle"/>
          </p:nvPr>
        </p:nvSpPr>
        <p:spPr>
          <a:xfrm>
            <a:off x="265500" y="2175575"/>
            <a:ext cx="4045200" cy="21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400"/>
              <a:t>В Простоквашино живет,</a:t>
            </a:r>
            <a:endParaRPr i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400"/>
              <a:t>Все хозяйство там ведет.</a:t>
            </a:r>
            <a:endParaRPr i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400"/>
              <a:t>Адрес точный я не знаю.</a:t>
            </a:r>
            <a:endParaRPr i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400"/>
              <a:t>Но фамилия - морская.</a:t>
            </a:r>
            <a:endParaRPr i="1" sz="2400"/>
          </a:p>
        </p:txBody>
      </p:sp>
      <p:sp>
        <p:nvSpPr>
          <p:cNvPr id="93" name="Google Shape;93;p1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1300" y="426225"/>
            <a:ext cx="4209300" cy="4097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265500" y="510325"/>
            <a:ext cx="4045200" cy="135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>
                <a:latin typeface="Pacifico"/>
                <a:ea typeface="Pacifico"/>
                <a:cs typeface="Pacifico"/>
                <a:sym typeface="Pacifico"/>
              </a:rPr>
              <a:t>Из какого произведения кот Матроскин и кто его автор?</a:t>
            </a:r>
            <a:endParaRPr sz="29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00" name="Google Shape;100;p15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675" y="295675"/>
            <a:ext cx="3554500" cy="455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528" y="2014988"/>
            <a:ext cx="3703135" cy="277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6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latin typeface="Pacifico"/>
                <a:ea typeface="Pacifico"/>
                <a:cs typeface="Pacifico"/>
                <a:sym typeface="Pacifico"/>
              </a:rPr>
              <a:t>Скоро у кота Матроскина</a:t>
            </a:r>
            <a:endParaRPr sz="3600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3600">
                <a:latin typeface="Pacifico"/>
                <a:ea typeface="Pacifico"/>
                <a:cs typeface="Pacifico"/>
                <a:sym typeface="Pacifico"/>
              </a:rPr>
              <a:t> День рождения!</a:t>
            </a:r>
            <a:endParaRPr sz="360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525" y="919925"/>
            <a:ext cx="4163150" cy="330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392275" y="389350"/>
            <a:ext cx="8520600" cy="8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3100">
                <a:latin typeface="Pacifico"/>
                <a:ea typeface="Pacifico"/>
                <a:cs typeface="Pacifico"/>
                <a:sym typeface="Pacifico"/>
              </a:rPr>
              <a:t>Он решил пригласить друзей</a:t>
            </a:r>
            <a:endParaRPr sz="310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1525" y="3041750"/>
            <a:ext cx="2115100" cy="211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775" y="1171643"/>
            <a:ext cx="2030700" cy="1710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8675" y="3041750"/>
            <a:ext cx="2030700" cy="20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82775" y="1359650"/>
            <a:ext cx="2605350" cy="23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29552" y="1075698"/>
            <a:ext cx="1497205" cy="211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type="title"/>
          </p:nvPr>
        </p:nvSpPr>
        <p:spPr>
          <a:xfrm>
            <a:off x="-5637575" y="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8"/>
          <p:cNvSpPr txBox="1"/>
          <p:nvPr>
            <p:ph idx="1" type="body"/>
          </p:nvPr>
        </p:nvSpPr>
        <p:spPr>
          <a:xfrm>
            <a:off x="311700" y="456600"/>
            <a:ext cx="85206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>
                <a:latin typeface="Pacifico"/>
                <a:ea typeface="Pacifico"/>
                <a:cs typeface="Pacifico"/>
                <a:sym typeface="Pacifico"/>
              </a:rPr>
              <a:t>Кот Матроскин приготовил всем своим друзьям приглашения на День рожденья</a:t>
            </a:r>
            <a:endParaRPr sz="240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29" name="Google Shape;12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8937" y="1699300"/>
            <a:ext cx="6446125" cy="303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311700" y="617750"/>
            <a:ext cx="8520600" cy="9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Pacifico"/>
                <a:ea typeface="Pacifico"/>
                <a:cs typeface="Pacifico"/>
                <a:sym typeface="Pacifico"/>
              </a:rPr>
              <a:t>Что нам понадобится, чтобы отправить наше поздравление?</a:t>
            </a:r>
            <a:endParaRPr sz="30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3200" y="1730400"/>
            <a:ext cx="5537601" cy="302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311700" y="429750"/>
            <a:ext cx="8520600" cy="108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Если у вас есть настоящий конверт, подписывайте его.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А если нет, не отчаивайтесь! Конверт можно изготовить самостоятельно.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20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0225" y="1638400"/>
            <a:ext cx="4963550" cy="31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title"/>
          </p:nvPr>
        </p:nvSpPr>
        <p:spPr>
          <a:xfrm>
            <a:off x="311700" y="577475"/>
            <a:ext cx="8520600" cy="49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Pacifico"/>
                <a:ea typeface="Pacifico"/>
                <a:cs typeface="Pacifico"/>
                <a:sym typeface="Pacifico"/>
              </a:rPr>
              <a:t>Заполним адрес адресата</a:t>
            </a:r>
            <a:endParaRPr sz="30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49" name="Google Shape;149;p21"/>
          <p:cNvSpPr txBox="1"/>
          <p:nvPr>
            <p:ph idx="1" type="body"/>
          </p:nvPr>
        </p:nvSpPr>
        <p:spPr>
          <a:xfrm>
            <a:off x="4572000" y="2336725"/>
            <a:ext cx="4260300" cy="24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Пишем в правом нижнем углу: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Кому: </a:t>
            </a:r>
            <a:r>
              <a:rPr i="1" lang="ru">
                <a:latin typeface="Pacifico"/>
                <a:ea typeface="Pacifico"/>
                <a:cs typeface="Pacifico"/>
                <a:sym typeface="Pacifico"/>
              </a:rPr>
              <a:t>Коту Матроск</a:t>
            </a:r>
            <a:r>
              <a:rPr i="1" lang="ru">
                <a:latin typeface="Pacifico"/>
                <a:ea typeface="Pacifico"/>
                <a:cs typeface="Pacifico"/>
                <a:sym typeface="Pacifico"/>
              </a:rPr>
              <a:t>ину</a:t>
            </a:r>
            <a:endParaRPr i="1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Куда: </a:t>
            </a:r>
            <a:r>
              <a:rPr lang="ru">
                <a:latin typeface="Pacifico"/>
                <a:ea typeface="Pacifico"/>
                <a:cs typeface="Pacifico"/>
                <a:sym typeface="Pacifico"/>
              </a:rPr>
              <a:t>ул. Малиновая д. 25</a:t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latin typeface="Pacifico"/>
                <a:ea typeface="Pacifico"/>
                <a:cs typeface="Pacifico"/>
                <a:sym typeface="Pacifico"/>
              </a:rPr>
              <a:t>п. Простоквашино</a:t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индекс: 294615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