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68" r:id="rId9"/>
    <p:sldId id="262" r:id="rId10"/>
    <p:sldId id="263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verpass Light" panose="020B0604020202020204" charset="0"/>
      <p:regular r:id="rId17"/>
    </p:embeddedFont>
    <p:embeddedFont>
      <p:font typeface="Overpass Ligh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05141"/>
            <a:ext cx="16230600" cy="1631630"/>
            <a:chOff x="0" y="0"/>
            <a:chExt cx="21640800" cy="2175507"/>
          </a:xfrm>
        </p:grpSpPr>
        <p:sp>
          <p:nvSpPr>
            <p:cNvPr id="3" name="TextBox 3"/>
            <p:cNvSpPr txBox="1"/>
            <p:nvPr/>
          </p:nvSpPr>
          <p:spPr>
            <a:xfrm>
              <a:off x="0" y="1557678"/>
              <a:ext cx="13063310" cy="617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A1B18"/>
                  </a:solidFill>
                  <a:latin typeface="Overpass Light"/>
                </a:rPr>
                <a:t>24 марта 2021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852433" y="-104775"/>
              <a:ext cx="5788367" cy="2180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20"/>
                </a:lnSpc>
              </a:pPr>
              <a:r>
                <a:rPr lang="en-US" sz="2300" spc="69">
                  <a:solidFill>
                    <a:srgbClr val="1A1B18"/>
                  </a:solidFill>
                  <a:latin typeface="Overpass Light"/>
                </a:rPr>
                <a:t>ПЕДАГОГ-ПСИХОЛОГ </a:t>
              </a:r>
            </a:p>
            <a:p>
              <a:pPr algn="r">
                <a:lnSpc>
                  <a:spcPts val="3220"/>
                </a:lnSpc>
              </a:pPr>
              <a:r>
                <a:rPr lang="en-US" sz="2300" spc="69">
                  <a:solidFill>
                    <a:srgbClr val="1A1B18"/>
                  </a:solidFill>
                  <a:latin typeface="Overpass Light"/>
                </a:rPr>
                <a:t>ГБОУ ПРОГИМНАЗИЯ "РАДУГА"№624</a:t>
              </a:r>
            </a:p>
            <a:p>
              <a:pPr algn="r">
                <a:lnSpc>
                  <a:spcPts val="3219"/>
                </a:lnSpc>
                <a:spcBef>
                  <a:spcPct val="0"/>
                </a:spcBef>
              </a:pPr>
              <a:r>
                <a:rPr lang="en-US" sz="2300" spc="69">
                  <a:solidFill>
                    <a:srgbClr val="1A1B18"/>
                  </a:solidFill>
                  <a:latin typeface="Overpass Light"/>
                </a:rPr>
                <a:t>ИВАНОВА Е.В.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6672463" y="5034406"/>
            <a:ext cx="955485" cy="218188"/>
            <a:chOff x="0" y="0"/>
            <a:chExt cx="1273980" cy="29091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028700" y="3094850"/>
            <a:ext cx="11716860" cy="480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ru-RU" sz="7500" dirty="0" smtClean="0">
                <a:solidFill>
                  <a:srgbClr val="1A1B18"/>
                </a:solidFill>
                <a:latin typeface="Cormorant Garamond Bold Bold"/>
              </a:rPr>
              <a:t>Информационно-коммуникационные технологии в практике работы педагога-психолога</a:t>
            </a:r>
            <a:endParaRPr lang="en-US" sz="7500" dirty="0">
              <a:solidFill>
                <a:srgbClr val="1A1B18"/>
              </a:solidFill>
              <a:latin typeface="Cormorant Garamond Bol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41518" y="321121"/>
              <a:ext cx="727537" cy="587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AFAFA"/>
                  </a:solidFill>
                  <a:latin typeface="Cormorant Garamond Bold Bold"/>
                </a:rPr>
                <a:t>I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541870" y="1298989"/>
            <a:ext cx="717430" cy="39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Cormorant Garamond Bold Bold"/>
              </a:rPr>
              <a:t>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223318"/>
            <a:ext cx="7409796" cy="4034982"/>
            <a:chOff x="0" y="0"/>
            <a:chExt cx="9879729" cy="537997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879729" cy="722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3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21784"/>
              <a:ext cx="9879729" cy="415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0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1A1B18"/>
                  </a:solidFill>
                  <a:latin typeface="Overpass Light"/>
                </a:rPr>
                <a:t>Сократить трудозатраты и время.</a:t>
              </a:r>
            </a:p>
            <a:p>
              <a:pPr marL="755650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1A1B18"/>
                  </a:solidFill>
                  <a:latin typeface="Overpass Light"/>
                </a:rPr>
                <a:t>Привнести интерактивность в работу с детьми, родителями и педагогами.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170" r="5170"/>
          <a:stretch>
            <a:fillRect/>
          </a:stretch>
        </p:blipFill>
        <p:spPr>
          <a:xfrm>
            <a:off x="8842075" y="1028700"/>
            <a:ext cx="6166254" cy="4584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808" b="11808"/>
          <a:stretch>
            <a:fillRect/>
          </a:stretch>
        </p:blipFill>
        <p:spPr>
          <a:xfrm>
            <a:off x="8842075" y="6118285"/>
            <a:ext cx="6166254" cy="314001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1028700"/>
            <a:ext cx="907930" cy="1087227"/>
            <a:chOff x="0" y="0"/>
            <a:chExt cx="1210574" cy="144963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52509" y="321122"/>
              <a:ext cx="905555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dirty="0" smtClean="0">
                  <a:solidFill>
                    <a:srgbClr val="FAFAFA"/>
                  </a:solidFill>
                  <a:latin typeface="Cormorant Garamond Bold Bold"/>
                </a:rPr>
                <a:t>II</a:t>
              </a:r>
              <a:r>
                <a:rPr lang="en-US" sz="3000" dirty="0">
                  <a:solidFill>
                    <a:srgbClr val="FAFAFA"/>
                  </a:solidFill>
                  <a:latin typeface="Cormorant Garamond Bold Bold"/>
                </a:rPr>
                <a:t>I</a:t>
              </a:r>
            </a:p>
            <a:p>
              <a:pPr algn="ctr">
                <a:lnSpc>
                  <a:spcPts val="3300"/>
                </a:lnSpc>
              </a:pPr>
              <a:endParaRPr lang="en-US" sz="3000" dirty="0">
                <a:solidFill>
                  <a:srgbClr val="FAFAFA"/>
                </a:solidFill>
                <a:latin typeface="Cormorant Garamond Bold Bold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15994824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12" name="TextBox 12"/>
          <p:cNvSpPr txBox="1"/>
          <p:nvPr/>
        </p:nvSpPr>
        <p:spPr>
          <a:xfrm>
            <a:off x="16684745" y="1057275"/>
            <a:ext cx="812680" cy="39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Cormorant Garamond Bold Bold"/>
              </a:rPr>
              <a:t>TH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6613342" y="8671463"/>
            <a:ext cx="955485" cy="218188"/>
            <a:chOff x="0" y="0"/>
            <a:chExt cx="1273980" cy="290918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1482665" y="2463920"/>
            <a:ext cx="851394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A1B18"/>
                </a:solidFill>
                <a:latin typeface="Cormorant Garamond Bold Bold"/>
              </a:rPr>
              <a:t>Решенные задачи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2950" y="1028700"/>
            <a:ext cx="1007226" cy="1007226"/>
            <a:chOff x="0" y="0"/>
            <a:chExt cx="1342968" cy="1342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2968" cy="1342968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86956" y="387318"/>
              <a:ext cx="969055" cy="587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AFAFA"/>
                  </a:solidFill>
                  <a:latin typeface="Cormorant Garamond Bold Bold"/>
                </a:rPr>
                <a:t>XIII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768820" y="8671463"/>
            <a:ext cx="955485" cy="218188"/>
            <a:chOff x="0" y="0"/>
            <a:chExt cx="1273980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9914035" y="3705565"/>
            <a:ext cx="7345265" cy="2427859"/>
            <a:chOff x="0" y="57150"/>
            <a:chExt cx="9793687" cy="3237145"/>
          </a:xfrm>
        </p:grpSpPr>
        <p:sp>
          <p:nvSpPr>
            <p:cNvPr id="14" name="AutoShape 14"/>
            <p:cNvSpPr/>
            <p:nvPr/>
          </p:nvSpPr>
          <p:spPr>
            <a:xfrm>
              <a:off x="0" y="1635220"/>
              <a:ext cx="9793687" cy="38266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7150"/>
              <a:ext cx="9793687" cy="116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600"/>
                </a:lnSpc>
              </a:pPr>
              <a:r>
                <a:rPr lang="en-US" sz="6000">
                  <a:solidFill>
                    <a:srgbClr val="1A1B18"/>
                  </a:solidFill>
                  <a:latin typeface="Cormorant Garamond Bold Bold"/>
                </a:rPr>
                <a:t>Иванова Е.В.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070455"/>
              <a:ext cx="9793687" cy="122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49"/>
                </a:lnSpc>
              </a:pPr>
              <a:r>
                <a:rPr lang="en-US" sz="3000" spc="-45" dirty="0" err="1">
                  <a:solidFill>
                    <a:srgbClr val="1A1B18"/>
                  </a:solidFill>
                  <a:latin typeface="Cormorant Garamond Bold Bold"/>
                </a:rPr>
                <a:t>педагог-психолог</a:t>
              </a:r>
              <a:r>
                <a:rPr lang="en-US" sz="3000" spc="-45" dirty="0">
                  <a:solidFill>
                    <a:srgbClr val="1A1B18"/>
                  </a:solidFill>
                  <a:latin typeface="Cormorant Garamond Bold Bold"/>
                </a:rPr>
                <a:t> ГБОУ </a:t>
              </a:r>
              <a:r>
                <a:rPr lang="en-US" sz="3000" spc="-45" dirty="0" err="1">
                  <a:solidFill>
                    <a:srgbClr val="1A1B18"/>
                  </a:solidFill>
                  <a:latin typeface="Cormorant Garamond Bold Bold"/>
                </a:rPr>
                <a:t>прогимназия</a:t>
              </a:r>
              <a:r>
                <a:rPr lang="en-US" sz="3000" spc="-45" dirty="0">
                  <a:solidFill>
                    <a:srgbClr val="1A1B18"/>
                  </a:solidFill>
                  <a:latin typeface="Cormorant Garamond Bold Bold"/>
                </a:rPr>
                <a:t> "Радуга"№</a:t>
              </a:r>
              <a:r>
                <a:rPr lang="en-US" sz="3000" spc="-45" dirty="0" smtClean="0">
                  <a:solidFill>
                    <a:srgbClr val="1A1B18"/>
                  </a:solidFill>
                  <a:latin typeface="Cormorant Garamond Bold Bold"/>
                </a:rPr>
                <a:t>624</a:t>
              </a:r>
              <a:endParaRPr lang="en-US" sz="3000" spc="-45" dirty="0">
                <a:solidFill>
                  <a:srgbClr val="1A1B18"/>
                </a:solidFill>
                <a:latin typeface="Cormorant Garamond Bold Bold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r="6034" b="1123"/>
          <a:stretch>
            <a:fillRect/>
          </a:stretch>
        </p:blipFill>
        <p:spPr>
          <a:xfrm>
            <a:off x="3235542" y="3108089"/>
            <a:ext cx="4321236" cy="454706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40223" y="4985694"/>
            <a:ext cx="812680" cy="39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Cormorant Garamond Bold Bold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1323" y="1383630"/>
            <a:ext cx="76859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A1B18"/>
                </a:solidFill>
                <a:latin typeface="Cormorant Garamond Bold Bold"/>
              </a:rPr>
              <a:t>Направления деятельности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907930" cy="907930"/>
            <a:chOff x="0" y="0"/>
            <a:chExt cx="1210574" cy="121057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10574" cy="121057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41517" y="321122"/>
              <a:ext cx="727536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dirty="0" smtClean="0">
                  <a:solidFill>
                    <a:srgbClr val="FAFAFA"/>
                  </a:solidFill>
                  <a:latin typeface="Cormorant Garamond Bold Bold"/>
                </a:rPr>
                <a:t>II</a:t>
              </a:r>
              <a:endParaRPr lang="en-US" sz="3000" dirty="0">
                <a:solidFill>
                  <a:srgbClr val="FAFAFA"/>
                </a:solidFill>
                <a:latin typeface="Cormorant Garamond Bold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4387715" y="5143500"/>
            <a:ext cx="4501182" cy="3905693"/>
            <a:chOff x="0" y="0"/>
            <a:chExt cx="6001575" cy="520759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85725"/>
              <a:ext cx="6001575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Диагностическая работа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6636"/>
              <a:ext cx="6001575" cy="425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Составление социально-психологического портрета обучающегося, определение путей и форм оказания помощи детям, испытывающим трудности в обучении, общении  и психическом самочувствии; выбор срекдств и форм психологического сопровождения обучающихся.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99267" y="1326480"/>
            <a:ext cx="4504206" cy="3261160"/>
            <a:chOff x="0" y="0"/>
            <a:chExt cx="6005608" cy="434821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85725"/>
              <a:ext cx="6005608" cy="1133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Коррекционно-развивающая работа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501897"/>
              <a:ext cx="6005608" cy="2846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Оптимизация социальной ситуации развития; развитие видов деятельности ребенка; формирование возрастно-психологических новообразований.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899267" y="5169272"/>
            <a:ext cx="4501182" cy="3261160"/>
            <a:chOff x="0" y="0"/>
            <a:chExt cx="6001575" cy="434821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85725"/>
              <a:ext cx="6001575" cy="1133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Консультативно-просветительская работа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01897"/>
              <a:ext cx="6001575" cy="2846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Консультирование по вопросам обучения и психического развития ребенка, а также просветительская работа со всеми участниками педагогического процесса в учреждении.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23" y="5104978"/>
            <a:ext cx="495526" cy="49552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626" y="1276603"/>
            <a:ext cx="495526" cy="4955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626" y="5104978"/>
            <a:ext cx="495526" cy="4955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TextBox 3"/>
          <p:cNvSpPr txBox="1"/>
          <p:nvPr/>
        </p:nvSpPr>
        <p:spPr>
          <a:xfrm>
            <a:off x="8745353" y="1085850"/>
            <a:ext cx="8513947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A1B18"/>
                </a:solidFill>
                <a:latin typeface="Cormorant Garamond Bold Bold"/>
              </a:rPr>
              <a:t>Консультативно-просветительская деятельность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745353" y="3815304"/>
            <a:ext cx="8513947" cy="5442996"/>
            <a:chOff x="0" y="-85725"/>
            <a:chExt cx="11351929" cy="7257328"/>
          </a:xfrm>
        </p:grpSpPr>
        <p:sp>
          <p:nvSpPr>
            <p:cNvPr id="6" name="AutoShape 6"/>
            <p:cNvSpPr/>
            <p:nvPr/>
          </p:nvSpPr>
          <p:spPr>
            <a:xfrm>
              <a:off x="0" y="1706882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03849" y="-85725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Вебинар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6539"/>
              <a:ext cx="11351929" cy="50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Проведение онлайн встреч через сеть иНтернет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3849" y="2221861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Видео-материалы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954125"/>
              <a:ext cx="11351929" cy="97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Записанные видео-лекции, видео-материалы  предлагаются к просмотру в свободное время.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3849" y="4997660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Электронные буклеты, сайты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29924"/>
              <a:ext cx="11351929" cy="1441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Материалы могут быть рекомендованы родительской и педагогической общественности для ознакомления, дальнейшего обсуждения.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4482680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975" y="2493349"/>
            <a:ext cx="7644378" cy="53003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66" y="3858219"/>
            <a:ext cx="355194" cy="355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66" y="5575140"/>
            <a:ext cx="355194" cy="355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26" y="7656989"/>
            <a:ext cx="355194" cy="355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TextBox 3"/>
          <p:cNvSpPr txBox="1"/>
          <p:nvPr/>
        </p:nvSpPr>
        <p:spPr>
          <a:xfrm>
            <a:off x="6019800" y="1028700"/>
            <a:ext cx="1205724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Консультативно-просветительская</a:t>
            </a:r>
            <a:r>
              <a:rPr lang="en-US" sz="6000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деятельность</a:t>
            </a:r>
            <a:endParaRPr lang="en-US" sz="6000" dirty="0">
              <a:solidFill>
                <a:srgbClr val="1A1B18"/>
              </a:solidFill>
              <a:latin typeface="Cormorant Garamond Bold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039746"/>
            <a:ext cx="1811153" cy="12557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2" y="1039746"/>
            <a:ext cx="3299178" cy="506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2" y="4000501"/>
            <a:ext cx="9395178" cy="52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58" y="3087917"/>
            <a:ext cx="8235769" cy="457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7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TextBox 3"/>
          <p:cNvSpPr txBox="1"/>
          <p:nvPr/>
        </p:nvSpPr>
        <p:spPr>
          <a:xfrm>
            <a:off x="8745353" y="1085850"/>
            <a:ext cx="8513947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A1B18"/>
                </a:solidFill>
                <a:latin typeface="Cormorant Garamond Bold Bold"/>
              </a:rPr>
              <a:t>Консультативно-просветительская деятельность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745353" y="3815304"/>
            <a:ext cx="8513947" cy="5442996"/>
            <a:chOff x="0" y="-85725"/>
            <a:chExt cx="11351929" cy="7257328"/>
          </a:xfrm>
        </p:grpSpPr>
        <p:sp>
          <p:nvSpPr>
            <p:cNvPr id="6" name="AutoShape 6"/>
            <p:cNvSpPr/>
            <p:nvPr/>
          </p:nvSpPr>
          <p:spPr>
            <a:xfrm>
              <a:off x="0" y="1706882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03849" y="-85725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Вебинар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6539"/>
              <a:ext cx="11351929" cy="50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Проведение онлайн встреч через сеть иНтернет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3849" y="2221861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Видео-материалы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954125"/>
              <a:ext cx="11351929" cy="97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Записанные видео-лекции, видео-материалы  предлагаются к просмотру в свободное время.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3849" y="4997660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Электронные буклеты, сайты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29924"/>
              <a:ext cx="11351929" cy="1441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Материалы могут быть рекомендованы родительской и педагогической общественности для ознакомления, дальнейшего обсуждения.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4482680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15452" y="2493349"/>
            <a:ext cx="5283738" cy="53003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66" y="3858219"/>
            <a:ext cx="355194" cy="355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1" y="5545994"/>
            <a:ext cx="355194" cy="355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1" y="7658100"/>
            <a:ext cx="355194" cy="355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TextBox 3"/>
          <p:cNvSpPr txBox="1"/>
          <p:nvPr/>
        </p:nvSpPr>
        <p:spPr>
          <a:xfrm>
            <a:off x="8745353" y="1085850"/>
            <a:ext cx="8513947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A1B18"/>
                </a:solidFill>
                <a:latin typeface="Cormorant Garamond Bold Bold"/>
              </a:rPr>
              <a:t>Консультативно-просветительская деятельность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745353" y="3815304"/>
            <a:ext cx="8513947" cy="5442996"/>
            <a:chOff x="0" y="-85725"/>
            <a:chExt cx="11351929" cy="7257328"/>
          </a:xfrm>
        </p:grpSpPr>
        <p:sp>
          <p:nvSpPr>
            <p:cNvPr id="6" name="AutoShape 6"/>
            <p:cNvSpPr/>
            <p:nvPr/>
          </p:nvSpPr>
          <p:spPr>
            <a:xfrm>
              <a:off x="0" y="1706882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03849" y="-85725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Вебинар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6539"/>
              <a:ext cx="11351929" cy="50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Проведение онлайн встреч через сеть иНтернет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3849" y="2221861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Видео-материалы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954125"/>
              <a:ext cx="11351929" cy="97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Записанные видео-лекции, видео-материалы  предлагаются к просмотру в свободное время.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3849" y="4997660"/>
              <a:ext cx="10748080" cy="588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>
                  <a:solidFill>
                    <a:srgbClr val="1A1B18"/>
                  </a:solidFill>
                  <a:latin typeface="Overpass Light Bold"/>
                </a:rPr>
                <a:t>Электронные буклеты, сайты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29924"/>
              <a:ext cx="11351929" cy="1441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A1B18"/>
                  </a:solidFill>
                  <a:latin typeface="Overpass Light"/>
                </a:rPr>
                <a:t>Материалы могут быть рекомендованы родительской и педагогической общественности для ознакомления, дальнейшего обсуждения.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4482680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66" y="3858219"/>
            <a:ext cx="355194" cy="355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1" y="5545994"/>
            <a:ext cx="355194" cy="355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1" y="7658100"/>
            <a:ext cx="355194" cy="355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1962" r="21962"/>
          <a:stretch>
            <a:fillRect/>
          </a:stretch>
        </p:blipFill>
        <p:spPr>
          <a:xfrm>
            <a:off x="2587302" y="0"/>
            <a:ext cx="5283738" cy="530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66" y="3410579"/>
            <a:ext cx="5229100" cy="58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3" name="Group 3"/>
          <p:cNvGrpSpPr/>
          <p:nvPr/>
        </p:nvGrpSpPr>
        <p:grpSpPr>
          <a:xfrm>
            <a:off x="8745353" y="4148683"/>
            <a:ext cx="8513947" cy="3467185"/>
            <a:chOff x="0" y="-85725"/>
            <a:chExt cx="11351929" cy="4622912"/>
          </a:xfrm>
        </p:grpSpPr>
        <p:sp>
          <p:nvSpPr>
            <p:cNvPr id="5" name="AutoShape 5"/>
            <p:cNvSpPr/>
            <p:nvPr/>
          </p:nvSpPr>
          <p:spPr>
            <a:xfrm>
              <a:off x="0" y="1706882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03849" y="-85725"/>
              <a:ext cx="10748080" cy="52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Электронные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методические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пособия</a:t>
              </a:r>
              <a:endParaRPr lang="en-US" sz="2500" spc="-37" dirty="0">
                <a:solidFill>
                  <a:srgbClr val="1A1B18"/>
                </a:solidFill>
                <a:latin typeface="Overpass Ligh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6539"/>
              <a:ext cx="11351929" cy="50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03849" y="2221861"/>
              <a:ext cx="10748080" cy="52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Интерактивные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игры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и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задания</a:t>
              </a:r>
              <a:endParaRPr lang="en-US" sz="2500" spc="-37" dirty="0">
                <a:solidFill>
                  <a:srgbClr val="1A1B18"/>
                </a:solidFill>
                <a:latin typeface="Overpass Light Bold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4494534"/>
              <a:ext cx="11351929" cy="42653"/>
            </a:xfrm>
            <a:prstGeom prst="rect">
              <a:avLst/>
            </a:prstGeom>
            <a:solidFill>
              <a:srgbClr val="CDA63C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5673" y="3625007"/>
            <a:ext cx="4060927" cy="40609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45353" y="1085850"/>
            <a:ext cx="8513947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Коррекционно-развивающая</a:t>
            </a:r>
            <a:r>
              <a:rPr lang="en-US" sz="6000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деятельность</a:t>
            </a:r>
            <a:endParaRPr lang="en-US" sz="6000" dirty="0">
              <a:solidFill>
                <a:srgbClr val="1A1B18"/>
              </a:solidFill>
              <a:latin typeface="Cormorant Garamond Bold 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53" y="4186289"/>
            <a:ext cx="355194" cy="3551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53" y="5879373"/>
            <a:ext cx="355194" cy="355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845" y="1028700"/>
            <a:ext cx="1863638" cy="1863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3"/>
          <p:cNvSpPr txBox="1"/>
          <p:nvPr/>
        </p:nvSpPr>
        <p:spPr>
          <a:xfrm>
            <a:off x="7173294" y="1028700"/>
            <a:ext cx="107442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Коррекционно-развивающая</a:t>
            </a:r>
            <a:r>
              <a:rPr lang="en-US" sz="6000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деятельность</a:t>
            </a:r>
            <a:endParaRPr lang="en-US" sz="6000" dirty="0">
              <a:solidFill>
                <a:srgbClr val="1A1B18"/>
              </a:solidFill>
              <a:latin typeface="Cormorant Garamond Bold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095501"/>
            <a:ext cx="8915400" cy="509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390900"/>
            <a:ext cx="6944694" cy="633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9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id="3" name="Group 3"/>
          <p:cNvGrpSpPr/>
          <p:nvPr/>
        </p:nvGrpSpPr>
        <p:grpSpPr>
          <a:xfrm>
            <a:off x="8745353" y="2927410"/>
            <a:ext cx="8513947" cy="908271"/>
            <a:chOff x="0" y="-85725"/>
            <a:chExt cx="11351929" cy="1211028"/>
          </a:xfrm>
        </p:grpSpPr>
        <p:sp>
          <p:nvSpPr>
            <p:cNvPr id="6" name="TextBox 6"/>
            <p:cNvSpPr txBox="1"/>
            <p:nvPr/>
          </p:nvSpPr>
          <p:spPr>
            <a:xfrm>
              <a:off x="603849" y="-85725"/>
              <a:ext cx="10748080" cy="52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0"/>
                </a:lnSpc>
              </a:pP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Онлайн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опросники</a:t>
              </a:r>
              <a:r>
                <a:rPr lang="en-US" sz="2500" spc="-37" dirty="0">
                  <a:solidFill>
                    <a:srgbClr val="1A1B18"/>
                  </a:solidFill>
                  <a:latin typeface="Overpass Light Bold"/>
                </a:rPr>
                <a:t> и </a:t>
              </a:r>
              <a:r>
                <a:rPr lang="en-US" sz="2500" spc="-37" dirty="0" err="1">
                  <a:solidFill>
                    <a:srgbClr val="1A1B18"/>
                  </a:solidFill>
                  <a:latin typeface="Overpass Light Bold"/>
                </a:rPr>
                <a:t>тесты</a:t>
              </a:r>
              <a:endParaRPr lang="en-US" sz="2500" spc="-37" dirty="0">
                <a:solidFill>
                  <a:srgbClr val="1A1B18"/>
                </a:solidFill>
                <a:latin typeface="Overpass Ligh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6539"/>
              <a:ext cx="11351929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1123950"/>
            <a:ext cx="5791200" cy="16577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745353" y="1085850"/>
            <a:ext cx="8513947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Диагностическая</a:t>
            </a:r>
            <a:r>
              <a:rPr lang="en-US" sz="6000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6000" dirty="0" err="1">
                <a:solidFill>
                  <a:srgbClr val="1A1B18"/>
                </a:solidFill>
                <a:latin typeface="Cormorant Garamond Bold Bold"/>
              </a:rPr>
              <a:t>работа</a:t>
            </a:r>
            <a:endParaRPr lang="en-US" sz="6000" dirty="0">
              <a:solidFill>
                <a:srgbClr val="1A1B18"/>
              </a:solidFill>
              <a:latin typeface="Cormorant Garamond Bold 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26" y="2950017"/>
            <a:ext cx="355194" cy="355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81157"/>
            <a:ext cx="9022714" cy="497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266" y="3951339"/>
            <a:ext cx="5705600" cy="622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266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Overpass Light</vt:lpstr>
      <vt:lpstr>Arial</vt:lpstr>
      <vt:lpstr>Cormorant Garamond Bold Bold</vt:lpstr>
      <vt:lpstr>Overpass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работы педагога-психолога с детьми и родителями с помощью цифровых технологий</dc:title>
  <dc:creator>Uchenik4</dc:creator>
  <cp:lastModifiedBy>Ученик4</cp:lastModifiedBy>
  <cp:revision>8</cp:revision>
  <dcterms:created xsi:type="dcterms:W3CDTF">2006-08-16T00:00:00Z</dcterms:created>
  <dcterms:modified xsi:type="dcterms:W3CDTF">2021-03-23T10:11:27Z</dcterms:modified>
  <dc:identifier>DAEZe9qhIfs</dc:identifier>
</cp:coreProperties>
</file>